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93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59" r:id="rId6"/>
    <p:sldId id="260" r:id="rId7"/>
    <p:sldId id="272" r:id="rId8"/>
    <p:sldId id="261" r:id="rId9"/>
    <p:sldId id="269" r:id="rId10"/>
    <p:sldId id="262" r:id="rId11"/>
    <p:sldId id="270" r:id="rId12"/>
    <p:sldId id="273" r:id="rId13"/>
    <p:sldId id="266" r:id="rId14"/>
    <p:sldId id="267" r:id="rId15"/>
    <p:sldId id="264" r:id="rId16"/>
    <p:sldId id="265" r:id="rId17"/>
    <p:sldId id="271" r:id="rId18"/>
  </p:sldIdLst>
  <p:sldSz cx="14630400" cy="8229600"/>
  <p:notesSz cx="8229600" cy="146304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Host Grotesk Medium" panose="020B0604020202020204" charset="0"/>
      <p:regular r:id="rId24"/>
    </p:embeddedFont>
    <p:embeddedFont>
      <p:font typeface="Roboto" panose="02000000000000000000" pitchFamily="2" charset="0"/>
      <p:regular r:id="rId25"/>
      <p:bold r:id="rId26"/>
    </p:embeddedFont>
    <p:embeddedFont>
      <p:font typeface="Tw Cen MT" panose="020B06020201040206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E"/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43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48A5-EF1D-F6BE-84A1-E4264C5AE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83300-CA27-27F1-7F1C-E040D7AC0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3E28B-9526-AE4B-E28A-0A8E35033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0434E-8193-CDDB-19EE-25B5782AB9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1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8459E-E9D3-8B20-0A66-D39169C8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F1998-B413-E017-C83B-AA0C2B0C8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B7846-5A0B-DA11-EC19-45E574031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B2B6D-A521-0B36-DC8B-1E89A2C78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36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86CC0-4E0B-7FF1-1235-3ED602A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20BC7-B2BD-5DA2-DB8D-79F3BC41C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EA9850-E331-482D-1BAA-2723EBA23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7BF28-AAF6-880B-5D73-AC9E9E2DC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29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1E1C4-090B-CDB8-C875-FDD7B95E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AA36C-28A0-1875-5952-5B21F0B7F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8D844-E9A2-75C7-FD84-249AA8617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F3A88-446B-AEE1-66E7-FD404A71C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127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72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291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1479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476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745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999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2364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908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4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3729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168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94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412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998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968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55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3922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29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214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912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268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424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015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12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6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0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ubaGit/EXL_Capstone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895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chemeClr val="tx2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Churn Prediction Project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5343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chemeClr val="tx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end-to-end machine learning project to predict customer churn using Python, scikit-learn, and MySQL.</a:t>
            </a:r>
            <a:endParaRPr lang="en-US" sz="1750" dirty="0">
              <a:solidFill>
                <a:schemeClr val="tx2"/>
              </a:solidFill>
            </a:endParaRPr>
          </a:p>
        </p:txBody>
      </p:sp>
      <p:sp>
        <p:nvSpPr>
          <p:cNvPr id="5" name="Shape 7">
            <a:extLst>
              <a:ext uri="{FF2B5EF4-FFF2-40B4-BE49-F238E27FC236}">
                <a16:creationId xmlns:a16="http://schemas.microsoft.com/office/drawing/2014/main" id="{CF325D79-24AC-35A1-DC53-AF0F5745A367}"/>
              </a:ext>
            </a:extLst>
          </p:cNvPr>
          <p:cNvSpPr/>
          <p:nvPr/>
        </p:nvSpPr>
        <p:spPr>
          <a:xfrm>
            <a:off x="4894729" y="5673924"/>
            <a:ext cx="3455482" cy="2150562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Capstone Project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Trainer: Mr. Arun K.G.</a:t>
            </a:r>
          </a:p>
          <a:p>
            <a:r>
              <a:rPr lang="en-US" dirty="0">
                <a:solidFill>
                  <a:schemeClr val="tx2"/>
                </a:solidFill>
              </a:rPr>
              <a:t>By : Aruba Sood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 err="1">
                <a:solidFill>
                  <a:schemeClr val="tx2"/>
                </a:solidFill>
              </a:rPr>
              <a:t>Github</a:t>
            </a:r>
            <a:r>
              <a:rPr lang="en-IN" dirty="0">
                <a:solidFill>
                  <a:schemeClr val="tx2"/>
                </a:solidFill>
              </a:rPr>
              <a:t> Link : </a:t>
            </a:r>
            <a:r>
              <a:rPr lang="en-IN" dirty="0">
                <a:solidFill>
                  <a:schemeClr val="tx2"/>
                </a:solidFill>
                <a:hlinkClick r:id="rId3"/>
              </a:rPr>
              <a:t>https://github.com/ArubaGit/EXL_Capstone.git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026" name="Picture 2" descr="SBI Credit Card Customer Care - Helpline Numbers, Contact Address | SBI Card">
            <a:extLst>
              <a:ext uri="{FF2B5EF4-FFF2-40B4-BE49-F238E27FC236}">
                <a16:creationId xmlns:a16="http://schemas.microsoft.com/office/drawing/2014/main" id="{7254CCD5-FBA1-85CB-B736-2822E4CB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817" y="0"/>
            <a:ext cx="574458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4650E67A-CFD9-446F-40D5-82E441FB1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123" y="5559294"/>
            <a:ext cx="171212" cy="23798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6815"/>
            <a:ext cx="7141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Training &amp;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922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train and evaluate three different machine learning models to predict customer churn.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945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937040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972401"/>
            <a:ext cx="3208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Random Forest Classifier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462820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ensemble learning method for classification.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8945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3937040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73008" y="3972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73008" y="4462820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linear model for binary classification.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77995" y="38945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3937040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15111" y="3972401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K-Nearest Neighbors (KNN)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15111" y="4817150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non-parametric, instance-based learning algorithm.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575262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are saved, and performance metrics (classification report, confusion matrix) are generated for each.</a:t>
            </a:r>
            <a:endParaRPr lang="en-US" sz="1750" dirty="0"/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CF5CB963-FDC8-6215-28A9-26DA96967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95" y="1791466"/>
            <a:ext cx="86495" cy="1195642"/>
          </a:xfrm>
          <a:prstGeom prst="rect">
            <a:avLst/>
          </a:prstGeom>
        </p:spPr>
      </p:pic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A986C15B-7D4A-1F14-398F-A80121106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55576" y="1184842"/>
            <a:ext cx="121920" cy="1685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568C0-FDDA-8CF8-CC97-59800AF0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72" y="424958"/>
            <a:ext cx="6403555" cy="2781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FC162-5C35-B598-C58F-4383A6A39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02" y="2629806"/>
            <a:ext cx="6649378" cy="2590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782B3-817D-B00D-B748-39C39B3E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73" y="4815068"/>
            <a:ext cx="6403555" cy="25907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7F48D0-65A9-35A3-7DD6-B89C0EA10D45}"/>
              </a:ext>
            </a:extLst>
          </p:cNvPr>
          <p:cNvSpPr/>
          <p:nvPr/>
        </p:nvSpPr>
        <p:spPr>
          <a:xfrm>
            <a:off x="4803495" y="424958"/>
            <a:ext cx="2407533" cy="51131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A0387-C89A-FDF9-50A6-258FF8AE4AEE}"/>
              </a:ext>
            </a:extLst>
          </p:cNvPr>
          <p:cNvSpPr/>
          <p:nvPr/>
        </p:nvSpPr>
        <p:spPr>
          <a:xfrm>
            <a:off x="4435034" y="4709196"/>
            <a:ext cx="2775993" cy="51131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B86FD5-0601-3381-779F-CB53CB3B0065}"/>
              </a:ext>
            </a:extLst>
          </p:cNvPr>
          <p:cNvSpPr/>
          <p:nvPr/>
        </p:nvSpPr>
        <p:spPr>
          <a:xfrm>
            <a:off x="11323900" y="2572583"/>
            <a:ext cx="2976580" cy="51131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197AAA6-F2CA-32D4-C243-5B7061D8A7FF}"/>
              </a:ext>
            </a:extLst>
          </p:cNvPr>
          <p:cNvSpPr/>
          <p:nvPr/>
        </p:nvSpPr>
        <p:spPr>
          <a:xfrm>
            <a:off x="10367446" y="400710"/>
            <a:ext cx="3455482" cy="1071121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</a:rPr>
              <a:t>Classification Report</a:t>
            </a:r>
            <a:endParaRPr lang="en-IN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29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5EC5-C651-9891-8997-85D3D98B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D87CBE-B73D-B448-F274-D2AB1ED9DA6C}"/>
              </a:ext>
            </a:extLst>
          </p:cNvPr>
          <p:cNvSpPr/>
          <p:nvPr/>
        </p:nvSpPr>
        <p:spPr>
          <a:xfrm>
            <a:off x="686038" y="540306"/>
            <a:ext cx="6895981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Evaluation Visualizations</a:t>
            </a: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BE879F5-04DA-B5C3-507D-7573CAFE39A2}"/>
              </a:ext>
            </a:extLst>
          </p:cNvPr>
          <p:cNvSpPr/>
          <p:nvPr/>
        </p:nvSpPr>
        <p:spPr>
          <a:xfrm>
            <a:off x="686038" y="1544836"/>
            <a:ext cx="13258324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 provide a clear understanding of model performance.</a:t>
            </a:r>
            <a:endParaRPr lang="en-US" sz="15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7440753A-E225-B742-D49C-67B91E03C6AF}"/>
              </a:ext>
            </a:extLst>
          </p:cNvPr>
          <p:cNvSpPr/>
          <p:nvPr/>
        </p:nvSpPr>
        <p:spPr>
          <a:xfrm>
            <a:off x="686038" y="1865142"/>
            <a:ext cx="13258324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model's confusion matrix and predicted churn distribution and scatter plot are plotted and saved.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DDEB8-68FE-18AC-F5D0-835E7ED5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0" y="2992050"/>
            <a:ext cx="4706476" cy="35345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A148DE-DD60-95ED-7193-B86C9BC3C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119" y="2992051"/>
            <a:ext cx="4418163" cy="3534530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E763ECB9-5A50-148A-DDE3-F3878B451B7A}"/>
              </a:ext>
            </a:extLst>
          </p:cNvPr>
          <p:cNvSpPr/>
          <p:nvPr/>
        </p:nvSpPr>
        <p:spPr>
          <a:xfrm>
            <a:off x="686038" y="2230754"/>
            <a:ext cx="1235359" cy="44099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1) KNN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512E4F23-EDA1-F707-F8AA-0C33B6736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26" y="166182"/>
            <a:ext cx="86495" cy="1195642"/>
          </a:xfrm>
          <a:prstGeom prst="rect">
            <a:avLst/>
          </a:prstGeom>
        </p:spPr>
      </p:pic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66A32BA3-89B5-FB1A-70DE-2C82D79BE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58807" y="-440442"/>
            <a:ext cx="121920" cy="1685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31A22-3549-F7A7-EB92-63584B669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7946" y="2992050"/>
            <a:ext cx="4706475" cy="35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4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258B-CF0C-C567-B6C3-4CF7CA9F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710A4D-952A-C210-2D97-97CA12C7C988}"/>
              </a:ext>
            </a:extLst>
          </p:cNvPr>
          <p:cNvSpPr/>
          <p:nvPr/>
        </p:nvSpPr>
        <p:spPr>
          <a:xfrm>
            <a:off x="686038" y="540306"/>
            <a:ext cx="6895981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Evaluation Visualizations</a:t>
            </a:r>
            <a:endParaRPr lang="en-US" sz="385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566480BC-29C4-9538-6530-CC86D4209D54}"/>
              </a:ext>
            </a:extLst>
          </p:cNvPr>
          <p:cNvSpPr/>
          <p:nvPr/>
        </p:nvSpPr>
        <p:spPr>
          <a:xfrm>
            <a:off x="686038" y="1391658"/>
            <a:ext cx="3203056" cy="47186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2)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679BD-2FE5-0EE0-300C-4E388FEB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3" y="2571073"/>
            <a:ext cx="4301925" cy="3441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B2D9C-A8CD-CDFA-BA64-8BBC3992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086" y="2570587"/>
            <a:ext cx="4301926" cy="344154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0D25D484-F71D-577E-B013-9419A5C3F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21" y="119436"/>
            <a:ext cx="86495" cy="1195642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6E3CC76F-4075-D307-F17F-92DE846EA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23902" y="-487188"/>
            <a:ext cx="121920" cy="1685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71F810-BCE4-4456-7221-F1D5AB0A3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485" y="2570586"/>
            <a:ext cx="5162312" cy="344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7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EFB1F-8859-359C-0823-365E8A8B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61AF77-02B0-E90E-5BBC-63FBD0F78C37}"/>
              </a:ext>
            </a:extLst>
          </p:cNvPr>
          <p:cNvSpPr/>
          <p:nvPr/>
        </p:nvSpPr>
        <p:spPr>
          <a:xfrm>
            <a:off x="686038" y="540306"/>
            <a:ext cx="6895981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Evaluation Visualizations</a:t>
            </a:r>
            <a:endParaRPr lang="en-US" sz="385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116D2DE-18E4-A8D2-50A7-BCB4CCE68375}"/>
              </a:ext>
            </a:extLst>
          </p:cNvPr>
          <p:cNvSpPr/>
          <p:nvPr/>
        </p:nvSpPr>
        <p:spPr>
          <a:xfrm>
            <a:off x="686038" y="1307939"/>
            <a:ext cx="2612747" cy="48613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3) 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0650-0FE1-4DA5-2638-3AE20EE5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7" y="2522665"/>
            <a:ext cx="4417363" cy="353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03E32-D5A4-E194-21F7-7CE56F16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22" y="2518650"/>
            <a:ext cx="4717206" cy="3537905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018FF0B2-443B-E4D1-D9D8-10270D4F9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73" y="102951"/>
            <a:ext cx="86495" cy="1195642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B37B5C02-D694-CC8A-86C6-0D64A487E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28254" y="-503673"/>
            <a:ext cx="121920" cy="1685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26DE1-C568-29E1-E3C1-F3762F7ED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028" y="2518649"/>
            <a:ext cx="5016402" cy="35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7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9550"/>
            <a:ext cx="60723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Prediction on New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195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models can be used to predict churn on new, unseen customer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44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Process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2522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a sample of new test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44685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and preprocess the new data using the same pipeline.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0430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one-hot encoding and feature scaling.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2376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the trained Random Forest model.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4321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predictions on the preprocessed test data.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62675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 predicted churn alongside actual churn for verification.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144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Sample Output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599521" y="3753564"/>
            <a:ext cx="6244709" cy="3061335"/>
          </a:xfrm>
          <a:prstGeom prst="roundRect">
            <a:avLst>
              <a:gd name="adj" fmla="val 3112"/>
            </a:avLst>
          </a:prstGeom>
          <a:solidFill>
            <a:srgbClr val="EDECE8"/>
          </a:solidFill>
          <a:ln/>
        </p:spPr>
      </p:sp>
      <p:sp>
        <p:nvSpPr>
          <p:cNvPr id="13" name="Shape 11"/>
          <p:cNvSpPr/>
          <p:nvPr/>
        </p:nvSpPr>
        <p:spPr>
          <a:xfrm>
            <a:off x="7227153" y="3781663"/>
            <a:ext cx="6989444" cy="3061335"/>
          </a:xfrm>
          <a:prstGeom prst="roundRect">
            <a:avLst>
              <a:gd name="adj" fmla="val 1111"/>
            </a:avLst>
          </a:prstGeom>
          <a:solidFill>
            <a:schemeClr val="accent3">
              <a:lumMod val="40000"/>
              <a:lumOff val="60000"/>
            </a:schemeClr>
          </a:solidFill>
          <a:ln/>
        </p:spPr>
      </p:sp>
      <p:sp>
        <p:nvSpPr>
          <p:cNvPr id="14" name="Text 12"/>
          <p:cNvSpPr/>
          <p:nvPr/>
        </p:nvSpPr>
        <p:spPr>
          <a:xfrm>
            <a:off x="7410866" y="4065389"/>
            <a:ext cx="6805731" cy="27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 ID: 1001 --&gt; Predicted Churn: 0 | Actual: 1 Customer ID: 1002 --&gt; Predicted Churn: 1 | Actual: 1 Customer ID: 1005 --&gt; Predicted Churn: 0 | Actual: 1 Customer ID: 1006 --&gt; Predicted Churn: 0 | Actual: 0 Customer ID: 1007 --&gt; Predicted Churn: 0 | Actual: 0 Customer ID: 1008 --&gt; Predicted Churn: 1 | Actual: 0 Customer ID: 1009 --&gt; Predicted Churn: 0 | Actual: 1 </a:t>
            </a:r>
            <a:endParaRPr lang="en-US" sz="1750" dirty="0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DCF77602-1BAE-4078-66A3-F80D547F4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5" y="943256"/>
            <a:ext cx="86495" cy="1195642"/>
          </a:xfrm>
          <a:prstGeom prst="rect">
            <a:avLst/>
          </a:prstGeom>
        </p:spPr>
      </p:pic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BF013DD6-EBE9-32AA-157D-EF96B9F8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55576" y="336632"/>
            <a:ext cx="121920" cy="16853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6233"/>
            <a:ext cx="7505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288"/>
            <a:ext cx="3664744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2493288"/>
            <a:ext cx="121920" cy="23798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750582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Comprehensive Pipeline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595330"/>
            <a:ext cx="305871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built an end-to-end ML pipeline from data ingestion to model prediction.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493288"/>
            <a:ext cx="3664863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868" y="2493288"/>
            <a:ext cx="121920" cy="23798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750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241000"/>
            <a:ext cx="305883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provides a robust framework for identifying potential churn risks.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99923"/>
            <a:ext cx="7556421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5099923"/>
            <a:ext cx="121920" cy="16853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357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5847636"/>
            <a:ext cx="695039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advanced models, hyperparameter tuning, and real-time prediction integration.</a:t>
            </a:r>
            <a:endParaRPr lang="en-US" sz="175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1D3B534D-33B5-3258-A616-EBFA1D56C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95" y="943256"/>
            <a:ext cx="86495" cy="1195642"/>
          </a:xfrm>
          <a:prstGeom prst="rect">
            <a:avLst/>
          </a:prstGeom>
        </p:spPr>
      </p:pic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F29F12D0-8DE6-12CF-49A4-49F4AF2DD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55576" y="336632"/>
            <a:ext cx="121920" cy="16853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">
            <a:extLst>
              <a:ext uri="{FF2B5EF4-FFF2-40B4-BE49-F238E27FC236}">
                <a16:creationId xmlns:a16="http://schemas.microsoft.com/office/drawing/2014/main" id="{42A1A31B-F24D-C069-6AFA-F9539A5C5AED}"/>
              </a:ext>
            </a:extLst>
          </p:cNvPr>
          <p:cNvSpPr/>
          <p:nvPr/>
        </p:nvSpPr>
        <p:spPr>
          <a:xfrm>
            <a:off x="3409668" y="2912307"/>
            <a:ext cx="7556421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3" name="Image 3" descr="preencoded.png">
            <a:extLst>
              <a:ext uri="{FF2B5EF4-FFF2-40B4-BE49-F238E27FC236}">
                <a16:creationId xmlns:a16="http://schemas.microsoft.com/office/drawing/2014/main" id="{5F9C8F42-3E3B-567F-B926-341232E5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188" y="2912307"/>
            <a:ext cx="121920" cy="1685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9D8F92-A4AB-BF03-584B-5D211E7A24B7}"/>
              </a:ext>
            </a:extLst>
          </p:cNvPr>
          <p:cNvSpPr txBox="1"/>
          <p:nvPr/>
        </p:nvSpPr>
        <p:spPr>
          <a:xfrm>
            <a:off x="4885817" y="3200974"/>
            <a:ext cx="48587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THANK YOU !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70861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1">
            <a:extLst>
              <a:ext uri="{FF2B5EF4-FFF2-40B4-BE49-F238E27FC236}">
                <a16:creationId xmlns:a16="http://schemas.microsoft.com/office/drawing/2014/main" id="{E0888D4E-232E-CE48-7058-EDC469FCE553}"/>
              </a:ext>
            </a:extLst>
          </p:cNvPr>
          <p:cNvSpPr/>
          <p:nvPr/>
        </p:nvSpPr>
        <p:spPr>
          <a:xfrm>
            <a:off x="7315200" y="4986456"/>
            <a:ext cx="6395386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30" name="Shape 1">
            <a:extLst>
              <a:ext uri="{FF2B5EF4-FFF2-40B4-BE49-F238E27FC236}">
                <a16:creationId xmlns:a16="http://schemas.microsoft.com/office/drawing/2014/main" id="{329F64F2-D898-3205-0F4B-AA0BB0F00AD0}"/>
              </a:ext>
            </a:extLst>
          </p:cNvPr>
          <p:cNvSpPr/>
          <p:nvPr/>
        </p:nvSpPr>
        <p:spPr>
          <a:xfrm>
            <a:off x="688120" y="5025509"/>
            <a:ext cx="6368896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3A05665F-6E7F-240D-96B8-998D8AD851DB}"/>
              </a:ext>
            </a:extLst>
          </p:cNvPr>
          <p:cNvSpPr/>
          <p:nvPr/>
        </p:nvSpPr>
        <p:spPr>
          <a:xfrm>
            <a:off x="9584532" y="2306010"/>
            <a:ext cx="4373221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F84B3302-69CC-1D81-6B8E-7590047501D1}"/>
              </a:ext>
            </a:extLst>
          </p:cNvPr>
          <p:cNvSpPr/>
          <p:nvPr/>
        </p:nvSpPr>
        <p:spPr>
          <a:xfrm>
            <a:off x="5040217" y="2358317"/>
            <a:ext cx="4289344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191FD047-FF67-607C-6693-DFF3E26AFDEC}"/>
              </a:ext>
            </a:extLst>
          </p:cNvPr>
          <p:cNvSpPr/>
          <p:nvPr/>
        </p:nvSpPr>
        <p:spPr>
          <a:xfrm>
            <a:off x="688120" y="2416395"/>
            <a:ext cx="4006929" cy="2379821"/>
          </a:xfrm>
          <a:prstGeom prst="roundRect">
            <a:avLst>
              <a:gd name="adj" fmla="val 614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70A8F6A1-DBBB-FE98-A60E-7A96E8F11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8" y="2493288"/>
            <a:ext cx="171212" cy="237982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2027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51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20221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89452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 &amp; Database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39277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raw data from CSV and integrate with MySQL database for storage and retrieval.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3651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742962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894528"/>
            <a:ext cx="4006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Cleaning &amp; Preprocessing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384947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and preprocess data, handling duplicates, missing values, and outliers.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3651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2742962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894528"/>
            <a:ext cx="4140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384947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EDA to understand data distributions and correlations, saving visualizations.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1565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89019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685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76367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one-hot encoding and feature scaling to prepare data for model training.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51565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489019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685949"/>
            <a:ext cx="3569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Training &amp; Evaluation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176367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and evaluate multiple machine learning models for churn prediction.</a:t>
            </a:r>
            <a:endParaRPr lang="en-US" sz="1750" dirty="0"/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CD6E6F27-047B-EDF1-1AD5-407DFF455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147" y="2358317"/>
            <a:ext cx="183279" cy="2379821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ECD7DC5A-65B9-18F8-E777-D18DAB97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856" y="2306010"/>
            <a:ext cx="186863" cy="2379821"/>
          </a:xfrm>
          <a:prstGeom prst="rect">
            <a:avLst/>
          </a:prstGeom>
        </p:spPr>
      </p:pic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3FFB3D70-95F0-2258-798C-A39456FD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8" y="4986456"/>
            <a:ext cx="171212" cy="2379821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1A97F28-563E-4BBB-0FE3-C66CCC08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34" y="4986456"/>
            <a:ext cx="226814" cy="2379821"/>
          </a:xfrm>
          <a:prstGeom prst="rect">
            <a:avLst/>
          </a:prstGeom>
        </p:spPr>
      </p:pic>
      <p:pic>
        <p:nvPicPr>
          <p:cNvPr id="36" name="Image 3" descr="preencoded.png">
            <a:extLst>
              <a:ext uri="{FF2B5EF4-FFF2-40B4-BE49-F238E27FC236}">
                <a16:creationId xmlns:a16="http://schemas.microsoft.com/office/drawing/2014/main" id="{8F87F846-F84B-BACF-9D40-F1058B74E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20" y="899296"/>
            <a:ext cx="86495" cy="1195642"/>
          </a:xfrm>
          <a:prstGeom prst="rect">
            <a:avLst/>
          </a:prstGeom>
        </p:spPr>
      </p:pic>
      <p:pic>
        <p:nvPicPr>
          <p:cNvPr id="37" name="Image 3" descr="preencoded.png">
            <a:extLst>
              <a:ext uri="{FF2B5EF4-FFF2-40B4-BE49-F238E27FC236}">
                <a16:creationId xmlns:a16="http://schemas.microsoft.com/office/drawing/2014/main" id="{07896A8F-37BD-1A4A-B6D9-A7E17D6C1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6401" y="292672"/>
            <a:ext cx="121920" cy="1685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558284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 &amp; Database Integration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565" y="2334458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Activities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10565" y="2854523"/>
            <a:ext cx="3613785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raw CSV data into a Pandas DataFrame.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10565" y="3534370"/>
            <a:ext cx="3613785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to MySQL database.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10565" y="3909774"/>
            <a:ext cx="3613785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 data from CSV into the 'customers' table.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10565" y="4589621"/>
            <a:ext cx="3613785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 all customer records from the database.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7270" y="2334458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Code Snippet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4827270" y="2879884"/>
            <a:ext cx="3613785" cy="4566523"/>
          </a:xfrm>
          <a:prstGeom prst="roundRect">
            <a:avLst>
              <a:gd name="adj" fmla="val 2360"/>
            </a:avLst>
          </a:prstGeom>
          <a:solidFill>
            <a:srgbClr val="EDECE8"/>
          </a:solidFill>
          <a:ln/>
        </p:spPr>
      </p:sp>
      <p:sp>
        <p:nvSpPr>
          <p:cNvPr id="11" name="Shape 8"/>
          <p:cNvSpPr/>
          <p:nvPr/>
        </p:nvSpPr>
        <p:spPr>
          <a:xfrm>
            <a:off x="4817150" y="2879884"/>
            <a:ext cx="3634026" cy="4566523"/>
          </a:xfrm>
          <a:prstGeom prst="roundRect">
            <a:avLst>
              <a:gd name="adj" fmla="val 838"/>
            </a:avLst>
          </a:prstGeom>
          <a:solidFill>
            <a:srgbClr val="EDECE8"/>
          </a:solidFill>
          <a:ln/>
        </p:spPr>
      </p:sp>
      <p:sp>
        <p:nvSpPr>
          <p:cNvPr id="12" name="Text 9"/>
          <p:cNvSpPr/>
          <p:nvPr/>
        </p:nvSpPr>
        <p:spPr>
          <a:xfrm>
            <a:off x="5020151" y="3032046"/>
            <a:ext cx="3228022" cy="426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database.mysqldb import connect_db, display_all_customersfrom scripts.data_loader import load_csv_dataif __name__ == "__main__": file_path = "data/raw/exl_credit_card_churn_data.csv" connect_db() display_all_customers() df = load_csv_data(file_path)</a:t>
            </a:r>
            <a:endParaRPr lang="en-US" sz="155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27A3F352-045C-036C-6CAA-B3BFADA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75" y="251282"/>
            <a:ext cx="86495" cy="1195642"/>
          </a:xfrm>
          <a:prstGeom prst="rect">
            <a:avLst/>
          </a:prstGeom>
        </p:spPr>
      </p:pic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D6AFEC52-40FA-E56F-C065-176D361CE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81956" y="-355342"/>
            <a:ext cx="121920" cy="1685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78E62-183E-133E-5958-AA2E0F40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8" y="1787219"/>
            <a:ext cx="5391902" cy="393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B6F56-E5E4-9630-EA4D-74CA1E77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39" y="563458"/>
            <a:ext cx="8599990" cy="662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017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Cleaning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cleaning process involves several critical steps to ensure data quality and model readiness: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30022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Duplicate Removal: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Eliminating redundant entries to prevent bias.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49479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Whitespace Stripping: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Cleaning string columns for consistency.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68936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Invalid Value Handling: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Filtering out incorrect binary values and normalizing 'Gender' and 'Churn' labels.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28555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Numerical Conversion: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Converting relevant columns to numeric types and handling 'coerce' errors.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88173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Value Imputation: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Dropping rows with any remaining missing values.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47792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Outlier Removal: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the IQR method to identify and remove outliers in numerical features.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55E782D8-1D09-5068-68E1-F389B838F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95" y="595611"/>
            <a:ext cx="86495" cy="1195642"/>
          </a:xfrm>
          <a:prstGeom prst="rect">
            <a:avLst/>
          </a:prstGeom>
        </p:spPr>
      </p:pic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F15326C0-AA3C-D8D1-D255-B5641B460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55576" y="-11013"/>
            <a:ext cx="121920" cy="1685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514"/>
            <a:ext cx="8285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392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EDA helps us understand the dataset's characteristics and uncover insights through visualizations.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93790" y="720792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Plots generated include churn distribution, age distribution, and a correlation matrix of numerical features.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E4A467-FCEE-F724-E581-A67B49B5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2504451"/>
            <a:ext cx="4397533" cy="3541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1951F-6C7B-4302-6E07-BABEBF15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924" y="2504451"/>
            <a:ext cx="4578471" cy="3541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D7730-FD6D-4234-566A-8E51EAA2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2452" y="2504451"/>
            <a:ext cx="4909614" cy="3541066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419B0E8-E8D7-B07D-1F7D-9D9DF0950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72" y="367895"/>
            <a:ext cx="86495" cy="1195642"/>
          </a:xfrm>
          <a:prstGeom prst="rect">
            <a:avLst/>
          </a:prstGeom>
        </p:spPr>
      </p:pic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BF347C37-7402-B1DA-8EEC-CCFAD88BC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74553" y="-238729"/>
            <a:ext cx="121920" cy="1685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9BD3-4B9F-66B6-0307-EAF9DEA7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8DC14B-CCCD-9308-1DD9-8E0A7C4BE3BC}"/>
              </a:ext>
            </a:extLst>
          </p:cNvPr>
          <p:cNvSpPr/>
          <p:nvPr/>
        </p:nvSpPr>
        <p:spPr>
          <a:xfrm>
            <a:off x="793790" y="681514"/>
            <a:ext cx="8285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E9BF7AA-B8B4-AC5F-A72E-AC2BF63CE701}"/>
              </a:ext>
            </a:extLst>
          </p:cNvPr>
          <p:cNvSpPr/>
          <p:nvPr/>
        </p:nvSpPr>
        <p:spPr>
          <a:xfrm>
            <a:off x="793790" y="184392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EDA helps us understand the dataset's characteristics and uncover insights through visualizations.</a:t>
            </a:r>
            <a:endParaRPr lang="en-US" sz="17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74CCC6B-5914-1A1F-4361-753DC47C981D}"/>
              </a:ext>
            </a:extLst>
          </p:cNvPr>
          <p:cNvSpPr/>
          <p:nvPr/>
        </p:nvSpPr>
        <p:spPr>
          <a:xfrm>
            <a:off x="793790" y="720792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Plots generated include scattered plot for Balanced vs Estimated Salary by Churn,  and bar plot for Churn by Gender.</a:t>
            </a:r>
            <a:endParaRPr lang="en-US" sz="175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03D44E3-81E8-F06B-1C11-62CA4D4C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2" y="367895"/>
            <a:ext cx="86495" cy="1195642"/>
          </a:xfrm>
          <a:prstGeom prst="rect">
            <a:avLst/>
          </a:prstGeom>
        </p:spPr>
      </p:pic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9C905E93-0AFD-4D6E-3244-0AF05524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74553" y="-238729"/>
            <a:ext cx="121920" cy="1685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A0E2DF-CF7A-448B-5E25-916FEA093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2" y="2318000"/>
            <a:ext cx="6262110" cy="4371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CA365-4D40-0B9D-0C0C-04A3684BB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209" y="2318000"/>
            <a:ext cx="5972919" cy="43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6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087" y="546378"/>
            <a:ext cx="4965383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5087" y="1663422"/>
            <a:ext cx="248269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One-Hot Encoding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95087" y="2172295"/>
            <a:ext cx="3634621" cy="119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Categorical features like 'Gender' are converted into a numerical format using one-hot encoding, making them suitable for machine learning models.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95087" y="3587234"/>
            <a:ext cx="3634621" cy="2085261"/>
          </a:xfrm>
          <a:prstGeom prst="roundRect">
            <a:avLst>
              <a:gd name="adj" fmla="val 4000"/>
            </a:avLst>
          </a:prstGeom>
          <a:solidFill>
            <a:srgbClr val="EDECE8"/>
          </a:solidFill>
          <a:ln/>
        </p:spPr>
      </p:sp>
      <p:sp>
        <p:nvSpPr>
          <p:cNvPr id="7" name="Shape 4"/>
          <p:cNvSpPr/>
          <p:nvPr/>
        </p:nvSpPr>
        <p:spPr>
          <a:xfrm>
            <a:off x="685205" y="3587234"/>
            <a:ext cx="3654385" cy="2085261"/>
          </a:xfrm>
          <a:prstGeom prst="roundRect">
            <a:avLst>
              <a:gd name="adj" fmla="val 1429"/>
            </a:avLst>
          </a:prstGeom>
          <a:solidFill>
            <a:srgbClr val="EDECE8"/>
          </a:solidFill>
          <a:ln/>
        </p:spPr>
      </p:sp>
      <p:sp>
        <p:nvSpPr>
          <p:cNvPr id="8" name="Text 5"/>
          <p:cNvSpPr/>
          <p:nvPr/>
        </p:nvSpPr>
        <p:spPr>
          <a:xfrm>
            <a:off x="883801" y="3736181"/>
            <a:ext cx="3257193" cy="1787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one_hot_encode(df: pd.DataFrame) -&gt; pd.DataFrame:  return pd.get_dummies(df, columns=['Gender'], drop_first=True)      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912" y="1663422"/>
            <a:ext cx="248269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Scaling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21912" y="2172295"/>
            <a:ext cx="3634621" cy="1489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Numerical features are scaled using MinMaxScaler to normalize their range, preventing features with larger values from dominating the model training process.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821912" y="3885128"/>
            <a:ext cx="3634621" cy="3574733"/>
          </a:xfrm>
          <a:prstGeom prst="roundRect">
            <a:avLst>
              <a:gd name="adj" fmla="val 2334"/>
            </a:avLst>
          </a:prstGeom>
          <a:solidFill>
            <a:srgbClr val="EDECE8"/>
          </a:solidFill>
          <a:ln/>
        </p:spPr>
      </p:sp>
      <p:sp>
        <p:nvSpPr>
          <p:cNvPr id="12" name="Shape 9"/>
          <p:cNvSpPr/>
          <p:nvPr/>
        </p:nvSpPr>
        <p:spPr>
          <a:xfrm>
            <a:off x="4812030" y="3885128"/>
            <a:ext cx="3654385" cy="3574733"/>
          </a:xfrm>
          <a:prstGeom prst="roundRect">
            <a:avLst>
              <a:gd name="adj" fmla="val 833"/>
            </a:avLst>
          </a:prstGeom>
          <a:solidFill>
            <a:srgbClr val="EDECE8"/>
          </a:solidFill>
          <a:ln/>
        </p:spPr>
      </p:sp>
      <p:sp>
        <p:nvSpPr>
          <p:cNvPr id="13" name="Text 10"/>
          <p:cNvSpPr/>
          <p:nvPr/>
        </p:nvSpPr>
        <p:spPr>
          <a:xfrm>
            <a:off x="5010626" y="4034076"/>
            <a:ext cx="3257193" cy="3276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sklearn.preprocessing import MinMaxScalerdef scale_features(df: pd.DataFrame, numerical_cols: list) -&gt; pd.DataFrame: scaler = MinMaxScaler() df[numerical_cols] = scaler.fit_transform(df[numerical_cols]) return df</a:t>
            </a:r>
            <a:endParaRPr lang="en-US" sz="15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8EB2C10C-F9F7-550D-2DA3-C3A5C4F96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9" y="249377"/>
            <a:ext cx="86495" cy="1195642"/>
          </a:xfrm>
          <a:prstGeom prst="rect">
            <a:avLst/>
          </a:prstGeom>
        </p:spPr>
      </p:pic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CB07F7F7-8049-7EAE-3293-48D4985C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93530" y="-357247"/>
            <a:ext cx="121920" cy="16853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E95F8-DEDF-588A-8959-233245A0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00" y="132932"/>
            <a:ext cx="10217086" cy="1667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FCE68-5F6C-E0CF-17F9-04325EA3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08" y="2000504"/>
            <a:ext cx="10231278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CF842-BEA3-1E90-8A18-5A0BE8DD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507" y="3744233"/>
            <a:ext cx="10231278" cy="1467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AC01E-27FB-DAD1-A1DE-C95BD22AE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508" y="5466989"/>
            <a:ext cx="10231278" cy="1524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621492-DBE1-A7BC-D2EA-DCCAD003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929" y="7210718"/>
            <a:ext cx="473458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845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391</TotalTime>
  <Words>921</Words>
  <Application>Microsoft Office PowerPoint</Application>
  <PresentationFormat>Custom</PresentationFormat>
  <Paragraphs>101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Host Grotesk Light</vt:lpstr>
      <vt:lpstr>Tw Cen MT</vt:lpstr>
      <vt:lpstr>Consolas</vt:lpstr>
      <vt:lpstr>Host Grotesk Medium</vt:lpstr>
      <vt:lpstr>Arial</vt:lpstr>
      <vt:lpstr>Roboto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Aruba Sood</cp:lastModifiedBy>
  <cp:revision>5</cp:revision>
  <dcterms:created xsi:type="dcterms:W3CDTF">2025-08-07T18:44:02Z</dcterms:created>
  <dcterms:modified xsi:type="dcterms:W3CDTF">2025-08-08T09:41:43Z</dcterms:modified>
</cp:coreProperties>
</file>